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34"/>
  </p:notesMasterIdLst>
  <p:sldIdLst>
    <p:sldId id="5068" r:id="rId5"/>
    <p:sldId id="5081" r:id="rId6"/>
    <p:sldId id="5082" r:id="rId7"/>
    <p:sldId id="5083" r:id="rId8"/>
    <p:sldId id="5076" r:id="rId9"/>
    <p:sldId id="5077" r:id="rId10"/>
    <p:sldId id="5078" r:id="rId11"/>
    <p:sldId id="5626" r:id="rId12"/>
    <p:sldId id="5627" r:id="rId13"/>
    <p:sldId id="5628" r:id="rId14"/>
    <p:sldId id="5629" r:id="rId15"/>
    <p:sldId id="5630" r:id="rId16"/>
    <p:sldId id="5631" r:id="rId17"/>
    <p:sldId id="5632" r:id="rId18"/>
    <p:sldId id="5633" r:id="rId19"/>
    <p:sldId id="5634" r:id="rId20"/>
    <p:sldId id="5635" r:id="rId21"/>
    <p:sldId id="5636" r:id="rId22"/>
    <p:sldId id="5637" r:id="rId23"/>
    <p:sldId id="5638" r:id="rId24"/>
    <p:sldId id="5639" r:id="rId25"/>
    <p:sldId id="5640" r:id="rId26"/>
    <p:sldId id="5641" r:id="rId27"/>
    <p:sldId id="5642" r:id="rId28"/>
    <p:sldId id="5069" r:id="rId29"/>
    <p:sldId id="5070" r:id="rId30"/>
    <p:sldId id="5071" r:id="rId31"/>
    <p:sldId id="5073" r:id="rId32"/>
    <p:sldId id="5074" r:id="rId33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56" d="100"/>
          <a:sy n="56" d="100"/>
        </p:scale>
        <p:origin x="1196" y="4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5/18/2023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80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1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69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71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9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95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10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70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56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80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95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10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50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0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7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6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2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4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5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83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3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28600" y="6649753"/>
            <a:ext cx="9296400" cy="182957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 rtl="0">
              <a:defRPr/>
            </a:pPr>
            <a:r>
              <a:rPr lang="en-US" sz="80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891995-B6ED-4ACE-A707-44252E90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26" y="304800"/>
            <a:ext cx="3631814" cy="381000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Name &amp; Subsection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63D99F52-E41E-4DCF-8810-37B1224705A4}"/>
              </a:ext>
            </a:extLst>
          </p:cNvPr>
          <p:cNvSpPr/>
          <p:nvPr userDrawn="1"/>
        </p:nvSpPr>
        <p:spPr>
          <a:xfrm>
            <a:off x="8477864" y="351639"/>
            <a:ext cx="1327813" cy="24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0011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  <p:sldLayoutId id="2147483846" r:id="rId18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29.tiff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eg"/><Relationship Id="rId7" Type="http://schemas.openxmlformats.org/officeDocument/2006/relationships/image" Target="../media/image36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17</a:t>
            </a:r>
            <a:endParaRPr lang="en-US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POWL - Mass Approval</a:t>
            </a:r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6: Create a 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POWL Query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POWL_QUERY 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04859-67D9-2C0A-9976-6F35C429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2289"/>
            <a:ext cx="6096000" cy="37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2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7: Query parameters are set to show work items 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POWL_QUERY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12070-6182-B3C3-9454-097980C9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609179"/>
            <a:ext cx="6248400" cy="384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8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8: Create a mapping - Application ID to the query ID.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POWL_QUERYR 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AA912-75FC-5415-B13D-5F9047E4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609179"/>
            <a:ext cx="5257800" cy="367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2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9: Create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Component Configuration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SE80, 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Web Dynpro Component </a:t>
            </a:r>
            <a:r>
              <a:rPr lang="it-IT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POWL_UI_COMP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019B2-F66D-7063-BD9A-08CD79BA1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1" y="2972796"/>
            <a:ext cx="9020236" cy="274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10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10: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Integrate the POWL into the IBO_WDC_INBOX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SE80, 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Web Dynpro Component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IBO_WDC_INBOX 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24659-A133-A929-A51A-7990F2857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95" y="3149901"/>
            <a:ext cx="8930610" cy="24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0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11: 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an Application Configuration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SE80, 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Web Dynpro Component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IBO_WDC_INBOX. </a:t>
            </a:r>
            <a:r>
              <a:rPr lang="en-IN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Application Name </a:t>
            </a:r>
            <a:r>
              <a:rPr lang="en-IN" sz="1800" b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IBO_WDA_INBOX.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Assign Configuration Name assign the component configuration to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IBO_WDA_INBOX </a:t>
            </a:r>
            <a:r>
              <a:rPr lang="en-IN" sz="1800" b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FB8FF-325A-CF5E-66AA-BE1D4A0DA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22" y="3429001"/>
            <a:ext cx="4731564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559DD-2A11-D995-CB85-D03F4817C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472742"/>
            <a:ext cx="4433136" cy="21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12: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Association of Workflow Task ID to POWL Type (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IBO_C_WF_TA_P_SC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SM30,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orkflow tasks should be visible in the POWL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b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8414F-25CE-A383-760C-E8FA6552707D}"/>
              </a:ext>
            </a:extLst>
          </p:cNvPr>
          <p:cNvSpPr txBox="1"/>
          <p:nvPr/>
        </p:nvSpPr>
        <p:spPr>
          <a:xfrm>
            <a:off x="990600" y="3041376"/>
            <a:ext cx="75437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    Application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                   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POWL Type ID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    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Workflow Task ID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Z_CREQUEST_POWL_TYPE 	TS00008267 	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Z_CREQUEST_POWL_TYPE 	TS53200002 	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Z_CREQUEST_POWL_TYPE 	TS54307924 	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Z_CREQUEST_POWL_TYPE 	TS54307925 	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Z_CREQUEST_POWL_TYPE 	TS54307931 	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Z_CREQUEST_POWL_TYPE 	TS54307937 	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Z_CREQUEST_POWL_TYPE 	TS60807954 	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Z_CREQUEST_POWL_TYPE 	TS60807991 	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Z_CREQUEST_POWL_TYPE 	TS60808004 	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Z_CREQUEST_POWL_TYPE 	TS60808005 	</a:t>
            </a:r>
          </a:p>
        </p:txBody>
      </p:sp>
    </p:spTree>
    <p:extLst>
      <p:ext uri="{BB962C8B-B14F-4D97-AF65-F5344CB8AC3E}">
        <p14:creationId xmlns:p14="http://schemas.microsoft.com/office/powerpoint/2010/main" val="263316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13: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Action of the Inbox (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IBO_C_WF_ACC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SM30,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ctions should be visible in the POWL  </a:t>
            </a:r>
            <a:r>
              <a:rPr lang="en-US" sz="1800" b="1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85C1F-A4D3-FE75-060A-6C2BDEC907D0}"/>
              </a:ext>
            </a:extLst>
          </p:cNvPr>
          <p:cNvSpPr txBox="1"/>
          <p:nvPr/>
        </p:nvSpPr>
        <p:spPr>
          <a:xfrm>
            <a:off x="407071" y="3276600"/>
            <a:ext cx="92703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APPL_ID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             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ACTION_ID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            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ACTION_TYPE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                      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BUTTON_ID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en-IN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USMDCOMPLSGLSTEP     FUNCTIONMODULEACTIONHANDLER USMDCOMPLSGLSTEP 	</a:t>
            </a:r>
          </a:p>
          <a:p>
            <a:r>
              <a:rPr lang="en-IN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USMDCREQUESTPROCESS 	OBJECTNAVIGATIONLAUNCHER 	USMDCREQUESTPROCESS 	</a:t>
            </a:r>
          </a:p>
          <a:p>
            <a:r>
              <a:rPr lang="en-IN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USMDWFPROTOCOL2 	OBJECTNAVIGATIONLAUNCHER 	USMDWFPROTOCOL2 	</a:t>
            </a:r>
          </a:p>
        </p:txBody>
      </p:sp>
    </p:spTree>
    <p:extLst>
      <p:ext uri="{BB962C8B-B14F-4D97-AF65-F5344CB8AC3E}">
        <p14:creationId xmlns:p14="http://schemas.microsoft.com/office/powerpoint/2010/main" val="345303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14: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Tasks for Inbox Configuration (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IBO_C_WF_TAC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SM30,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ction that is to be executed on a task 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9B6F4-569D-0C68-ED51-7C9AB411B1A1}"/>
              </a:ext>
            </a:extLst>
          </p:cNvPr>
          <p:cNvSpPr txBox="1"/>
          <p:nvPr/>
        </p:nvSpPr>
        <p:spPr>
          <a:xfrm>
            <a:off x="377471" y="3429000"/>
            <a:ext cx="906077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Application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Workflow Task ID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Task </a:t>
            </a:r>
            <a:r>
              <a:rPr lang="en-US" sz="20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Compl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Action Name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TS53200002 						USMDCREQUESTPROCESS 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TS54307924 						USMDCREQUESTPROCESS 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TS54307925 						USMDCREQUESTPROCESS 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TS54307928 						USMDCREQUESTPROCESS 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TS54307931 						USMDCREQUESTPROCESS 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TS54307937 						USMDCREQUESTPROCESS 	</a:t>
            </a:r>
          </a:p>
        </p:txBody>
      </p:sp>
    </p:spTree>
    <p:extLst>
      <p:ext uri="{BB962C8B-B14F-4D97-AF65-F5344CB8AC3E}">
        <p14:creationId xmlns:p14="http://schemas.microsoft.com/office/powerpoint/2010/main" val="131570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15: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List of Action Allowed Per Task (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IBO_C_WF_TTAC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SM30,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nbox actions are available for a task in the inbox 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BA25C-58D3-CEE0-DC7F-D8151F15FA7B}"/>
              </a:ext>
            </a:extLst>
          </p:cNvPr>
          <p:cNvSpPr txBox="1"/>
          <p:nvPr/>
        </p:nvSpPr>
        <p:spPr>
          <a:xfrm>
            <a:off x="555960" y="3352502"/>
            <a:ext cx="89535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Application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Workflow Task ID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Task </a:t>
            </a:r>
            <a:r>
              <a:rPr lang="en-US" sz="20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Compl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Action Name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TS53200002 						USMDCREQUESTPROCESS 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TS53200002 						USMDWFPROTOCOL2 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TS54307924 						USMDCREQUESTPROCESS 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TS54307924 						USMDWFPROTOCOL2 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TS54307924 			D 			USMDWFPROTOCOL2 	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Z_CREQUEST_POWL 	TS54307925 						USMDCREQUESTPROCESS</a:t>
            </a:r>
          </a:p>
        </p:txBody>
      </p:sp>
    </p:spTree>
    <p:extLst>
      <p:ext uri="{BB962C8B-B14F-4D97-AF65-F5344CB8AC3E}">
        <p14:creationId xmlns:p14="http://schemas.microsoft.com/office/powerpoint/2010/main" val="239604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AE9B1-33DD-5465-B169-EAB8398E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3000"/>
            <a:ext cx="8458200" cy="5232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FD3B5E-8387-A83A-0DF4-37C5265DCC6D}"/>
              </a:ext>
            </a:extLst>
          </p:cNvPr>
          <p:cNvSpPr txBox="1"/>
          <p:nvPr/>
        </p:nvSpPr>
        <p:spPr>
          <a:xfrm>
            <a:off x="586740" y="700705"/>
            <a:ext cx="496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nhanced 'mass approval' inbox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73985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16: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Link the POWL to a PFCG role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PFCG</a:t>
            </a:r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SAP_MDGM_MENU_08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when working with material master data 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73892-0A5A-A9A5-886D-10BCCD26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10" y="2831053"/>
            <a:ext cx="7010400" cy="35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49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17: Details of worklist and change the configuration to the newly created one.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PFCG</a:t>
            </a:r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SAP_MDGM_MENU_08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when working with material master data 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44063-B3EC-FB0E-4F59-99A64D5E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76600"/>
            <a:ext cx="8610600" cy="18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8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18: Attach the role to your user 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PFCG</a:t>
            </a:r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SAP_MDGM_MENU_08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when working with material master data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30D43-36BE-05CB-5800-3F2230CC3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780" y="2880443"/>
            <a:ext cx="7460159" cy="34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75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19: Create a new message class.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SE91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AC1D44-0396-C740-9B38-AD10FD48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2869154"/>
            <a:ext cx="7124700" cy="340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7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20: 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Feeder Class Coding &gt;&gt;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source code-based &gt;&gt;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public section create a constructor and redefine method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if_powl_feeder</a:t>
            </a:r>
            <a:r>
              <a:rPr lang="en-US" sz="1800" b="1" i="0" u="none" strike="noStrike" baseline="0" dirty="0" err="1">
                <a:solidFill>
                  <a:srgbClr val="808080"/>
                </a:solidFill>
                <a:latin typeface="Consolas" panose="020B0609020204030204" pitchFamily="49" charset="0"/>
              </a:rPr>
              <a:t>~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handle_action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Protected section redefine method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read_cust_actions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7B7D1-6BFA-237A-B915-363F5A307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46" t="48192" r="50563" b="29703"/>
          <a:stretch/>
        </p:blipFill>
        <p:spPr>
          <a:xfrm>
            <a:off x="536909" y="3318375"/>
            <a:ext cx="8073691" cy="33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32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Session17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D3B5E-8387-A83A-0DF4-37C5265DCC6D}"/>
              </a:ext>
            </a:extLst>
          </p:cNvPr>
          <p:cNvSpPr txBox="1"/>
          <p:nvPr/>
        </p:nvSpPr>
        <p:spPr>
          <a:xfrm>
            <a:off x="457200" y="762000"/>
            <a:ext cx="496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ultiple change requests can be approved 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09579-50E0-DB18-6069-02816760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13" y="1558290"/>
            <a:ext cx="920029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3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14476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D3B5E-8387-A83A-0DF4-37C5265DCC6D}"/>
              </a:ext>
            </a:extLst>
          </p:cNvPr>
          <p:cNvSpPr txBox="1"/>
          <p:nvPr/>
        </p:nvSpPr>
        <p:spPr>
          <a:xfrm>
            <a:off x="457200" y="762000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asks with identical (MDG) actions can be processed together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4180D-6845-5DA5-F38C-C6393830C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5" t="12377" r="2308" b="23486"/>
          <a:stretch/>
        </p:blipFill>
        <p:spPr>
          <a:xfrm>
            <a:off x="331470" y="1447800"/>
            <a:ext cx="9372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2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2E3DCF7-D921-08EE-341C-5BA0B48ABFC1}"/>
              </a:ext>
            </a:extLst>
          </p:cNvPr>
          <p:cNvSpPr txBox="1">
            <a:spLocks/>
          </p:cNvSpPr>
          <p:nvPr/>
        </p:nvSpPr>
        <p:spPr>
          <a:xfrm>
            <a:off x="377471" y="7620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50" b="1" dirty="0">
                <a:latin typeface="Arial"/>
                <a:cs typeface="Arial"/>
              </a:rPr>
              <a:t>Use Case:  </a:t>
            </a:r>
            <a:r>
              <a:rPr lang="en-US" sz="180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' for SAP MDG standard domains. </a:t>
            </a:r>
            <a:r>
              <a:rPr lang="en-US" sz="1800" dirty="0">
                <a:solidFill>
                  <a:srgbClr val="000000"/>
                </a:solidFill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Solution: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Create a new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configuration </a:t>
            </a:r>
            <a:endParaRPr lang="en-US" sz="195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F31F1-3C10-2101-E632-06E4EC134EF9}"/>
              </a:ext>
            </a:extLst>
          </p:cNvPr>
          <p:cNvSpPr txBox="1"/>
          <p:nvPr/>
        </p:nvSpPr>
        <p:spPr>
          <a:xfrm>
            <a:off x="552450" y="2052328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1: Create a new empty feeder class. Inherits from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CL_USMD_CREQUEST_POWL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724EB-920D-4563-5EFE-9AAF8086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00" y="2647552"/>
            <a:ext cx="5410200" cy="37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2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POWL (Mass Approvals)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DF3043-0898-B361-A98E-5B8B98B3825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2F61584-79AA-140C-E679-CD6B4F6BAE57}"/>
              </a:ext>
            </a:extLst>
          </p:cNvPr>
          <p:cNvSpPr txBox="1">
            <a:spLocks/>
          </p:cNvSpPr>
          <p:nvPr/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50" b="1" dirty="0">
                <a:latin typeface="Arial"/>
                <a:cs typeface="Arial"/>
              </a:rPr>
              <a:t>Use Case:  </a:t>
            </a:r>
            <a:r>
              <a:rPr lang="en-US" sz="180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dirty="0">
                <a:solidFill>
                  <a:srgbClr val="000000"/>
                </a:solidFill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Solution: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Create a new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configuration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sz="195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D4C79-A5AA-DF17-5BD1-99DF63CE9BEB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2: Create a new entry in view Personalization Hierarchy with Personalization Application.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FPB_MAINTAIN_HIER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321E-C3B6-04FD-CBF3-A626DFF94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24693"/>
            <a:ext cx="8763000" cy="18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F1D7B14-0D0E-B47D-B5E3-44B2A5FFA6A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38352D8-DADE-CE00-5FDC-98E0E13CA5A6}"/>
              </a:ext>
            </a:extLst>
          </p:cNvPr>
          <p:cNvSpPr txBox="1">
            <a:spLocks/>
          </p:cNvSpPr>
          <p:nvPr/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50" b="1" dirty="0">
                <a:latin typeface="Arial"/>
                <a:cs typeface="Arial"/>
              </a:rPr>
              <a:t>Use Case:  </a:t>
            </a:r>
            <a:r>
              <a:rPr lang="en-US" sz="180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dirty="0">
                <a:solidFill>
                  <a:srgbClr val="000000"/>
                </a:solidFill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Solution: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Create a new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lang="en-US" sz="19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71EAC-041D-2CEE-28F6-86BDC3EAB10F}"/>
              </a:ext>
            </a:extLst>
          </p:cNvPr>
          <p:cNvSpPr txBox="1"/>
          <p:nvPr/>
        </p:nvSpPr>
        <p:spPr>
          <a:xfrm>
            <a:off x="304800" y="2184722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3: Create a new POWL Type ID 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POWL_TYPE 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45BD6-0EEE-A418-85EB-E6BF8696A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667000"/>
            <a:ext cx="6553200" cy="36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3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4: Create a new POWL Type ID 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POWL_TYPE 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BF50D-A048-9AA5-44C3-74A264605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39034"/>
            <a:ext cx="6553200" cy="36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9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2900"/>
            <a:ext cx="9289379" cy="114149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r>
              <a:rPr lang="en-US" sz="1950" dirty="0">
                <a:latin typeface="Arial"/>
                <a:cs typeface="Arial"/>
              </a:rPr>
              <a:t>Use Case: 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efine a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'Mass Approval Inbox'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SAP MDG standard domains. </a:t>
            </a: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 user can select more than one task in the inbox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Create a new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Personal Object Worklist (POWL)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configuration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POWL (Mass Approvals)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9D8BE-9D1E-6BE1-429A-19C70F53D2E7}"/>
              </a:ext>
            </a:extLst>
          </p:cNvPr>
          <p:cNvSpPr txBox="1"/>
          <p:nvPr/>
        </p:nvSpPr>
        <p:spPr>
          <a:xfrm>
            <a:off x="304800" y="2184722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Step 5: Create a mapping of the previously created application ID to the POWL type . T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ransaction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POWL_TYPER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37A71-9347-F184-3DB2-762ABFF3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861533"/>
            <a:ext cx="6172200" cy="34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940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2073</Words>
  <Application>Microsoft Office PowerPoint</Application>
  <PresentationFormat>A4 Paper (210x297 mm)</PresentationFormat>
  <Paragraphs>176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Cooper Black</vt:lpstr>
      <vt:lpstr>Georgia</vt:lpstr>
      <vt:lpstr>1_Office Theme</vt:lpstr>
      <vt:lpstr>2_Office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Use Case:  Define a 'Mass Approval Inbox' for SAP MDG standard domains. The user can select more than one task in the inbox  Solution: Create a new Personal Object Worklist (POWL) configuration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2023-05-18T14:27:16Z</dcterms:modified>
  <cp:category>Training</cp:category>
</cp:coreProperties>
</file>